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66A8-3072-4DA0-BFC4-58BB871D96BA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F940-29B6-4628-93C2-D1A7DC9B8E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66A8-3072-4DA0-BFC4-58BB871D96BA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F940-29B6-4628-93C2-D1A7DC9B8E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66A8-3072-4DA0-BFC4-58BB871D96BA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F940-29B6-4628-93C2-D1A7DC9B8E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66A8-3072-4DA0-BFC4-58BB871D96BA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F940-29B6-4628-93C2-D1A7DC9B8E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66A8-3072-4DA0-BFC4-58BB871D96BA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F940-29B6-4628-93C2-D1A7DC9B8E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66A8-3072-4DA0-BFC4-58BB871D96BA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F940-29B6-4628-93C2-D1A7DC9B8E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66A8-3072-4DA0-BFC4-58BB871D96BA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F940-29B6-4628-93C2-D1A7DC9B8E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66A8-3072-4DA0-BFC4-58BB871D96BA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F940-29B6-4628-93C2-D1A7DC9B8E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66A8-3072-4DA0-BFC4-58BB871D96BA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F940-29B6-4628-93C2-D1A7DC9B8E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66A8-3072-4DA0-BFC4-58BB871D96BA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F940-29B6-4628-93C2-D1A7DC9B8E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66A8-3072-4DA0-BFC4-58BB871D96BA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F940-29B6-4628-93C2-D1A7DC9B8E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166A8-3072-4DA0-BFC4-58BB871D96BA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3F940-29B6-4628-93C2-D1A7DC9B8E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4" y="152400"/>
            <a:ext cx="8956596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38400"/>
            <a:ext cx="9144000" cy="1470025"/>
          </a:xfrm>
          <a:solidFill>
            <a:schemeClr val="bg1">
              <a:alpha val="59000"/>
            </a:schemeClr>
          </a:solidFill>
        </p:spPr>
        <p:txBody>
          <a:bodyPr/>
          <a:lstStyle/>
          <a:p>
            <a:r>
              <a:rPr lang="en-US" b="1" dirty="0" smtClean="0"/>
              <a:t>Walk and Roll to School Day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gradFill flip="none"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/>
          <a:lstStyle/>
          <a:p>
            <a:r>
              <a:rPr lang="en-US" dirty="0" smtClean="0"/>
              <a:t>2014: A Record Breaking Year!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14972"/>
              </p:ext>
            </p:extLst>
          </p:nvPr>
        </p:nvGraphicFramePr>
        <p:xfrm>
          <a:off x="609600" y="1447798"/>
          <a:ext cx="7543800" cy="4953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514600"/>
                <a:gridCol w="2514600"/>
              </a:tblGrid>
              <a:tr h="566057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# of Schools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# of Students</a:t>
                      </a:r>
                      <a:endParaRPr lang="en-US" sz="2800" dirty="0"/>
                    </a:p>
                  </a:txBody>
                  <a:tcPr/>
                </a:tc>
              </a:tr>
              <a:tr h="877389">
                <a:tc>
                  <a:txBody>
                    <a:bodyPr/>
                    <a:lstStyle/>
                    <a:p>
                      <a:pPr algn="ctr"/>
                      <a:r>
                        <a:rPr lang="en-US" sz="4500" dirty="0" smtClean="0"/>
                        <a:t>2010</a:t>
                      </a:r>
                      <a:endParaRPr lang="en-US" sz="4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500" dirty="0" smtClean="0"/>
                        <a:t>30</a:t>
                      </a:r>
                      <a:endParaRPr lang="en-US" sz="4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500" dirty="0" smtClean="0"/>
                        <a:t>7,000</a:t>
                      </a:r>
                      <a:endParaRPr lang="en-US" sz="4500" dirty="0"/>
                    </a:p>
                  </a:txBody>
                  <a:tcPr/>
                </a:tc>
              </a:tr>
              <a:tr h="877389">
                <a:tc>
                  <a:txBody>
                    <a:bodyPr/>
                    <a:lstStyle/>
                    <a:p>
                      <a:pPr algn="ctr"/>
                      <a:r>
                        <a:rPr lang="en-US" sz="4500" dirty="0" smtClean="0"/>
                        <a:t>2011</a:t>
                      </a:r>
                      <a:endParaRPr lang="en-US" sz="4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500" dirty="0" smtClean="0"/>
                        <a:t>44</a:t>
                      </a:r>
                      <a:endParaRPr lang="en-US" sz="4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500" dirty="0" smtClean="0"/>
                        <a:t>7,200</a:t>
                      </a:r>
                      <a:endParaRPr lang="en-US" sz="4500" dirty="0"/>
                    </a:p>
                  </a:txBody>
                  <a:tcPr/>
                </a:tc>
              </a:tr>
              <a:tr h="877389">
                <a:tc>
                  <a:txBody>
                    <a:bodyPr/>
                    <a:lstStyle/>
                    <a:p>
                      <a:pPr algn="ctr"/>
                      <a:r>
                        <a:rPr lang="en-US" sz="4500" dirty="0" smtClean="0"/>
                        <a:t>2012</a:t>
                      </a:r>
                      <a:endParaRPr lang="en-US" sz="4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500" dirty="0" smtClean="0"/>
                        <a:t>55</a:t>
                      </a:r>
                      <a:endParaRPr lang="en-US" sz="4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500" dirty="0" smtClean="0"/>
                        <a:t>8,500</a:t>
                      </a:r>
                      <a:endParaRPr lang="en-US" sz="4500" dirty="0"/>
                    </a:p>
                  </a:txBody>
                  <a:tcPr/>
                </a:tc>
              </a:tr>
              <a:tr h="877389">
                <a:tc>
                  <a:txBody>
                    <a:bodyPr/>
                    <a:lstStyle/>
                    <a:p>
                      <a:pPr algn="ctr"/>
                      <a:r>
                        <a:rPr lang="en-US" sz="4500" b="0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en-US" sz="45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500" b="0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en-US" sz="45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500" b="0" dirty="0" smtClean="0">
                          <a:solidFill>
                            <a:schemeClr val="tx1"/>
                          </a:solidFill>
                        </a:rPr>
                        <a:t>12,800</a:t>
                      </a:r>
                      <a:endParaRPr lang="en-US" sz="45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77389">
                <a:tc>
                  <a:txBody>
                    <a:bodyPr/>
                    <a:lstStyle/>
                    <a:p>
                      <a:pPr algn="ctr"/>
                      <a:r>
                        <a:rPr lang="en-US" sz="4500" b="1" dirty="0" smtClean="0">
                          <a:solidFill>
                            <a:srgbClr val="FF6600"/>
                          </a:solidFill>
                        </a:rPr>
                        <a:t>2014</a:t>
                      </a:r>
                      <a:endParaRPr lang="en-US" sz="4500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500" b="1" dirty="0" smtClean="0">
                          <a:solidFill>
                            <a:srgbClr val="FF6600"/>
                          </a:solidFill>
                        </a:rPr>
                        <a:t>84</a:t>
                      </a:r>
                      <a:endParaRPr lang="en-US" sz="4500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500" b="1" dirty="0" smtClean="0">
                          <a:solidFill>
                            <a:srgbClr val="FF6600"/>
                          </a:solidFill>
                        </a:rPr>
                        <a:t>~14,000</a:t>
                      </a:r>
                      <a:endParaRPr lang="en-US" sz="4500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55837"/>
            <a:ext cx="86868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Bessie Carmichael Elementary School</a:t>
            </a:r>
          </a:p>
          <a:p>
            <a:pPr>
              <a:buNone/>
            </a:pPr>
            <a:r>
              <a:rPr lang="en-US" dirty="0" smtClean="0"/>
              <a:t>Speakers:</a:t>
            </a:r>
          </a:p>
          <a:p>
            <a:pPr lvl="1"/>
            <a:r>
              <a:rPr lang="en-US" dirty="0" smtClean="0"/>
              <a:t>Principal</a:t>
            </a:r>
            <a:r>
              <a:rPr lang="en-US" dirty="0"/>
              <a:t>, </a:t>
            </a:r>
            <a:r>
              <a:rPr lang="en-US" dirty="0" smtClean="0"/>
              <a:t>Tina </a:t>
            </a:r>
            <a:r>
              <a:rPr lang="en-US" dirty="0" err="1" smtClean="0"/>
              <a:t>Lagdamen</a:t>
            </a:r>
            <a:endParaRPr lang="en-US" dirty="0"/>
          </a:p>
          <a:p>
            <a:pPr lvl="1"/>
            <a:r>
              <a:rPr lang="en-US" dirty="0" smtClean="0"/>
              <a:t>Mayor, Ed Lee</a:t>
            </a:r>
            <a:endParaRPr lang="en-US" dirty="0"/>
          </a:p>
          <a:p>
            <a:pPr lvl="1"/>
            <a:r>
              <a:rPr lang="en-US" dirty="0" smtClean="0"/>
              <a:t>District 6 Supervisor</a:t>
            </a:r>
            <a:r>
              <a:rPr lang="en-US" dirty="0"/>
              <a:t>, </a:t>
            </a:r>
            <a:r>
              <a:rPr lang="en-US" dirty="0" smtClean="0"/>
              <a:t>Jane Kim</a:t>
            </a:r>
          </a:p>
          <a:p>
            <a:pPr lvl="1"/>
            <a:r>
              <a:rPr lang="en-US" dirty="0" smtClean="0"/>
              <a:t>Superintendent, Richard Carranza</a:t>
            </a:r>
            <a:endParaRPr lang="en-US" dirty="0"/>
          </a:p>
          <a:p>
            <a:pPr lvl="1"/>
            <a:r>
              <a:rPr lang="en-US" dirty="0"/>
              <a:t>SFPD Police Chief, Greg </a:t>
            </a:r>
            <a:r>
              <a:rPr lang="en-US" dirty="0" err="1"/>
              <a:t>Suhr</a:t>
            </a:r>
            <a:endParaRPr lang="en-US" dirty="0"/>
          </a:p>
          <a:p>
            <a:pPr lvl="1"/>
            <a:r>
              <a:rPr lang="en-US" dirty="0" smtClean="0"/>
              <a:t>Parents!</a:t>
            </a:r>
            <a:endParaRPr lang="en-US" dirty="0"/>
          </a:p>
          <a:p>
            <a:pPr lvl="1"/>
            <a:r>
              <a:rPr lang="en-US" dirty="0" smtClean="0"/>
              <a:t>Walk SF Executive </a:t>
            </a:r>
            <a:r>
              <a:rPr lang="en-US" dirty="0"/>
              <a:t>Director, Nicole Schneider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Central Media Event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Improvements Announced!</a:t>
            </a:r>
            <a:endParaRPr lang="en-US" dirty="0"/>
          </a:p>
        </p:txBody>
      </p:sp>
      <p:pic>
        <p:nvPicPr>
          <p:cNvPr id="4" name="Content Placeholder 3" descr="_P2P9696SchoolbyFWY_Robin-Allen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05" r="-2576"/>
          <a:stretch/>
        </p:blipFill>
        <p:spPr>
          <a:xfrm>
            <a:off x="457200" y="1251807"/>
            <a:ext cx="3962400" cy="5301393"/>
          </a:xfrm>
        </p:spPr>
      </p:pic>
      <p:pic>
        <p:nvPicPr>
          <p:cNvPr id="5" name="Picture 4" descr="DSC_6552-WalkingSchoolBusFront2_Arunsankar-Muralithar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362200"/>
            <a:ext cx="49149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_P2P9615WalkingSchoolBusArrive_Robin-All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77000" cy="4285615"/>
          </a:xfrm>
          <a:prstGeom prst="rect">
            <a:avLst/>
          </a:prstGeom>
        </p:spPr>
      </p:pic>
      <p:pic>
        <p:nvPicPr>
          <p:cNvPr id="5" name="Content Placeholder 4" descr="_P2P9649Police-Chief-Shares-Safety-Tips_Robin-Allen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1" b="8441"/>
          <a:stretch>
            <a:fillRect/>
          </a:stretch>
        </p:blipFill>
        <p:spPr>
          <a:xfrm>
            <a:off x="2895600" y="3352800"/>
            <a:ext cx="6012717" cy="3306763"/>
          </a:xfrm>
        </p:spPr>
      </p:pic>
    </p:spTree>
    <p:extLst>
      <p:ext uri="{BB962C8B-B14F-4D97-AF65-F5344CB8AC3E}">
        <p14:creationId xmlns:p14="http://schemas.microsoft.com/office/powerpoint/2010/main" val="3262319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_P2P9748MayorLeeCloseup_Robin-All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431523" cy="5181600"/>
          </a:xfrm>
          <a:prstGeom prst="rect">
            <a:avLst/>
          </a:prstGeom>
        </p:spPr>
      </p:pic>
      <p:pic>
        <p:nvPicPr>
          <p:cNvPr id="5" name="Picture 4" descr="_P2P9778SupervisorJaneKim_Robin-All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0"/>
            <a:ext cx="5075842" cy="3358516"/>
          </a:xfrm>
          <a:prstGeom prst="rect">
            <a:avLst/>
          </a:prstGeom>
        </p:spPr>
      </p:pic>
      <p:pic>
        <p:nvPicPr>
          <p:cNvPr id="6" name="Picture 5" descr="_P2P9799Parents-Tiffany-Brown-&amp;-Adrienne-Lawrence2_Robin-Alle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514600"/>
            <a:ext cx="277549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24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r>
              <a:rPr lang="en-US" dirty="0" smtClean="0"/>
              <a:t>Thanks to our Sponsors!</a:t>
            </a:r>
            <a:endParaRPr lang="en-US" dirty="0"/>
          </a:p>
        </p:txBody>
      </p:sp>
      <p:pic>
        <p:nvPicPr>
          <p:cNvPr id="6" name="Picture 5" descr="KangaDo_Logo 400x4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191000"/>
            <a:ext cx="1295400" cy="1295400"/>
          </a:xfrm>
          <a:prstGeom prst="rect">
            <a:avLst/>
          </a:prstGeom>
        </p:spPr>
      </p:pic>
      <p:pic>
        <p:nvPicPr>
          <p:cNvPr id="7" name="Picture 6" descr="AT&amp;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590800"/>
            <a:ext cx="2487179" cy="1127521"/>
          </a:xfrm>
          <a:prstGeom prst="rect">
            <a:avLst/>
          </a:prstGeom>
        </p:spPr>
      </p:pic>
      <p:pic>
        <p:nvPicPr>
          <p:cNvPr id="8" name="Picture 7" descr="K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667000"/>
            <a:ext cx="3453147" cy="94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07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 our Partners!</a:t>
            </a:r>
            <a:endParaRPr lang="en-US" dirty="0"/>
          </a:p>
        </p:txBody>
      </p:sp>
      <p:pic>
        <p:nvPicPr>
          <p:cNvPr id="4" name="Picture 3" descr="Safe Routes SF logo COLO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90" y="1618638"/>
            <a:ext cx="2598420" cy="2947168"/>
          </a:xfrm>
          <a:prstGeom prst="rect">
            <a:avLst/>
          </a:prstGeom>
        </p:spPr>
      </p:pic>
      <p:pic>
        <p:nvPicPr>
          <p:cNvPr id="10" name="Picture 9" descr="Partner Logo Ba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1" y="5257800"/>
            <a:ext cx="10134601" cy="111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45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91</Words>
  <Application>Microsoft Office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Walk and Roll to School Day</vt:lpstr>
      <vt:lpstr>2014: A Record Breaking Year!</vt:lpstr>
      <vt:lpstr>PowerPoint Presentation</vt:lpstr>
      <vt:lpstr>Safety Improvements Announced!</vt:lpstr>
      <vt:lpstr>PowerPoint Presentation</vt:lpstr>
      <vt:lpstr>PowerPoint Presentation</vt:lpstr>
      <vt:lpstr>Thanks to our Sponsors!</vt:lpstr>
      <vt:lpstr>Thanks to our Partners!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Walk and Roll to School Day</dc:title>
  <dc:creator>user1</dc:creator>
  <cp:lastModifiedBy>YMCA User</cp:lastModifiedBy>
  <cp:revision>9</cp:revision>
  <dcterms:created xsi:type="dcterms:W3CDTF">2013-10-02T21:46:35Z</dcterms:created>
  <dcterms:modified xsi:type="dcterms:W3CDTF">2014-10-08T21:14:03Z</dcterms:modified>
</cp:coreProperties>
</file>