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2" r:id="rId4"/>
    <p:sldId id="257" r:id="rId5"/>
    <p:sldId id="259" r:id="rId6"/>
    <p:sldId id="260" r:id="rId7"/>
    <p:sldId id="261" r:id="rId8"/>
    <p:sldId id="262" r:id="rId9"/>
    <p:sldId id="263" r:id="rId10"/>
    <p:sldId id="264" r:id="rId11"/>
    <p:sldId id="274" r:id="rId12"/>
    <p:sldId id="273" r:id="rId13"/>
    <p:sldId id="266" r:id="rId14"/>
    <p:sldId id="268" r:id="rId15"/>
    <p:sldId id="269" r:id="rId16"/>
    <p:sldId id="270" r:id="rId17"/>
    <p:sldId id="271" r:id="rId18"/>
    <p:sldId id="277" r:id="rId19"/>
    <p:sldId id="275" r:id="rId20"/>
    <p:sldId id="276"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128"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pPr/>
              <a:t>10/8/2014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pPr/>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pPr/>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10/8/2014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10/8/2014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pPr/>
              <a:t>10/8/2014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pPr/>
              <a:t>10/8/2014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10/8/2014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pPr/>
              <a:t>10/8/2014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pPr/>
              <a:t>10/8/2014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pPr/>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pPr/>
              <a:t>10/8/2014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Youth and Family</a:t>
            </a:r>
            <a:br>
              <a:rPr lang="en-US" dirty="0" smtClean="0"/>
            </a:br>
            <a:r>
              <a:rPr lang="en-US" dirty="0" smtClean="0"/>
              <a:t>Ballot Measures</a:t>
            </a:r>
            <a:endParaRPr lang="en-US" dirty="0"/>
          </a:p>
        </p:txBody>
      </p:sp>
      <p:sp>
        <p:nvSpPr>
          <p:cNvPr id="3" name="Subtitle 2"/>
          <p:cNvSpPr>
            <a:spLocks noGrp="1"/>
          </p:cNvSpPr>
          <p:nvPr>
            <p:ph type="subTitle" idx="1"/>
          </p:nvPr>
        </p:nvSpPr>
        <p:spPr/>
        <p:txBody>
          <a:bodyPr/>
          <a:lstStyle/>
          <a:p>
            <a:r>
              <a:rPr lang="en-US" dirty="0" smtClean="0"/>
              <a:t>San Francisco – November 2014</a:t>
            </a:r>
            <a:endParaRPr lang="en-US" dirty="0"/>
          </a:p>
        </p:txBody>
      </p:sp>
    </p:spTree>
    <p:extLst>
      <p:ext uri="{BB962C8B-B14F-4D97-AF65-F5344CB8AC3E}">
        <p14:creationId xmlns:p14="http://schemas.microsoft.com/office/powerpoint/2010/main" xmlns="" val="117965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RAINY DAY RESERVE</a:t>
            </a:r>
            <a:br>
              <a:rPr lang="en-US" dirty="0" smtClean="0"/>
            </a:br>
            <a:r>
              <a:rPr lang="en-US" dirty="0" smtClean="0"/>
              <a:t>The Proposal</a:t>
            </a:r>
            <a:endParaRPr lang="en-US" dirty="0"/>
          </a:p>
        </p:txBody>
      </p:sp>
      <p:sp>
        <p:nvSpPr>
          <p:cNvPr id="3" name="Content Placeholder 2"/>
          <p:cNvSpPr>
            <a:spLocks noGrp="1"/>
          </p:cNvSpPr>
          <p:nvPr>
            <p:ph idx="1"/>
          </p:nvPr>
        </p:nvSpPr>
        <p:spPr/>
        <p:txBody>
          <a:bodyPr>
            <a:normAutofit lnSpcReduction="10000"/>
          </a:bodyPr>
          <a:lstStyle/>
          <a:p>
            <a:r>
              <a:rPr lang="en-US" dirty="0" smtClean="0"/>
              <a:t>Divide the existing Rainy Day Reserve into a City Rainy Day Reserve and a School Rainy Day Reserve</a:t>
            </a:r>
          </a:p>
          <a:p>
            <a:r>
              <a:rPr lang="en-US" dirty="0" smtClean="0"/>
              <a:t>25% of future Rainy Day deposits would go to the School Reserve and 75% would go to the City Reserve</a:t>
            </a:r>
          </a:p>
          <a:p>
            <a:r>
              <a:rPr lang="en-US" dirty="0" smtClean="0"/>
              <a:t>School District could withdraw up to half the money in the School Reserve in years when it expects to collect less money per students than in the previous fiscal year and would have to lay off a significant number of employees</a:t>
            </a:r>
          </a:p>
          <a:p>
            <a:r>
              <a:rPr lang="en-US" dirty="0" smtClean="0"/>
              <a:t>The School Board could, by two-thirds’ vote, override those limits and withdraw any amount in the School Reserve in any year</a:t>
            </a:r>
            <a:endParaRPr lang="en-US" dirty="0"/>
          </a:p>
        </p:txBody>
      </p:sp>
    </p:spTree>
    <p:extLst>
      <p:ext uri="{BB962C8B-B14F-4D97-AF65-F5344CB8AC3E}">
        <p14:creationId xmlns:p14="http://schemas.microsoft.com/office/powerpoint/2010/main" xmlns="" val="269957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Oversight and Management</a:t>
            </a:r>
            <a:endParaRPr lang="en-US" dirty="0"/>
          </a:p>
        </p:txBody>
      </p:sp>
      <p:sp>
        <p:nvSpPr>
          <p:cNvPr id="3" name="Content Placeholder 2"/>
          <p:cNvSpPr>
            <a:spLocks noGrp="1"/>
          </p:cNvSpPr>
          <p:nvPr>
            <p:ph idx="1"/>
          </p:nvPr>
        </p:nvSpPr>
        <p:spPr/>
        <p:txBody>
          <a:bodyPr/>
          <a:lstStyle/>
          <a:p>
            <a:r>
              <a:rPr lang="en-US" dirty="0" smtClean="0"/>
              <a:t>Creates an 11-member Children, Youth and Their Families Oversight and Advisory Committee to participate in the planning process and oversee DCYF and administration of the Children’s Fund</a:t>
            </a:r>
          </a:p>
          <a:p>
            <a:r>
              <a:rPr lang="en-US" dirty="0" smtClean="0"/>
              <a:t>Create a citizen advisory committee for the early education portion of PEEF (advisory committee already exists for SFUSD portion of the funds)</a:t>
            </a:r>
          </a:p>
          <a:p>
            <a:r>
              <a:rPr lang="en-US" dirty="0" smtClean="0"/>
              <a:t>Creation of Children and Families Council for overall coordination (as explained in previous slide)</a:t>
            </a:r>
          </a:p>
          <a:p>
            <a:r>
              <a:rPr lang="en-US" b="1" dirty="0"/>
              <a:t>B</a:t>
            </a:r>
            <a:r>
              <a:rPr lang="en-US" b="1" dirty="0" smtClean="0"/>
              <a:t>allot measure Requires 50%+1 vote to pass</a:t>
            </a:r>
            <a:endParaRPr lang="en-US" b="1" dirty="0"/>
          </a:p>
          <a:p>
            <a:endParaRPr lang="en-US" b="1" dirty="0" smtClean="0"/>
          </a:p>
          <a:p>
            <a:endParaRPr lang="en-US" dirty="0"/>
          </a:p>
        </p:txBody>
      </p:sp>
    </p:spTree>
    <p:extLst>
      <p:ext uri="{BB962C8B-B14F-4D97-AF65-F5344CB8AC3E}">
        <p14:creationId xmlns:p14="http://schemas.microsoft.com/office/powerpoint/2010/main" xmlns="" val="616158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Endorsements</a:t>
            </a:r>
            <a:endParaRPr lang="en-US" dirty="0"/>
          </a:p>
        </p:txBody>
      </p:sp>
      <p:sp>
        <p:nvSpPr>
          <p:cNvPr id="5" name="Content Placeholder 4"/>
          <p:cNvSpPr>
            <a:spLocks noGrp="1"/>
          </p:cNvSpPr>
          <p:nvPr>
            <p:ph sz="half" idx="2"/>
          </p:nvPr>
        </p:nvSpPr>
        <p:spPr/>
        <p:txBody>
          <a:bodyPr>
            <a:normAutofit fontScale="85000" lnSpcReduction="20000"/>
          </a:bodyPr>
          <a:lstStyle/>
          <a:p>
            <a:r>
              <a:rPr lang="en-US" dirty="0" smtClean="0"/>
              <a:t>Mayor Ed Lee and all 11 Supervisors</a:t>
            </a:r>
          </a:p>
          <a:p>
            <a:r>
              <a:rPr lang="en-US" dirty="0" smtClean="0"/>
              <a:t>Board of Education and the teachers union</a:t>
            </a:r>
          </a:p>
          <a:p>
            <a:r>
              <a:rPr lang="en-US" dirty="0"/>
              <a:t>P</a:t>
            </a:r>
            <a:r>
              <a:rPr lang="en-US" dirty="0" smtClean="0"/>
              <a:t>arent groups and many community organizations</a:t>
            </a:r>
          </a:p>
          <a:p>
            <a:r>
              <a:rPr lang="en-US" dirty="0" smtClean="0"/>
              <a:t>Childcare providers</a:t>
            </a:r>
          </a:p>
          <a:p>
            <a:r>
              <a:rPr lang="en-US" dirty="0" smtClean="0"/>
              <a:t>Every Democratic Club</a:t>
            </a:r>
          </a:p>
          <a:p>
            <a:r>
              <a:rPr lang="en-US" dirty="0" smtClean="0"/>
              <a:t>Arts organizations like the Symphony and Museum of Modern Art</a:t>
            </a:r>
          </a:p>
          <a:p>
            <a:r>
              <a:rPr lang="en-US" dirty="0" smtClean="0"/>
              <a:t>Many more (see </a:t>
            </a:r>
            <a:r>
              <a:rPr lang="en-US" dirty="0" err="1" smtClean="0"/>
              <a:t>ourchildrenourcity.com</a:t>
            </a:r>
            <a:r>
              <a:rPr lang="en-US" dirty="0" smtClean="0"/>
              <a:t> for list)</a:t>
            </a:r>
          </a:p>
          <a:p>
            <a:endParaRPr lang="en-US" dirty="0" smtClean="0"/>
          </a:p>
          <a:p>
            <a:endParaRPr lang="en-US" dirty="0" smtClean="0"/>
          </a:p>
          <a:p>
            <a:endParaRPr lang="en-US" dirty="0"/>
          </a:p>
        </p:txBody>
      </p:sp>
      <p:sp>
        <p:nvSpPr>
          <p:cNvPr id="7" name="Content Placeholder 6"/>
          <p:cNvSpPr>
            <a:spLocks noGrp="1"/>
          </p:cNvSpPr>
          <p:nvPr>
            <p:ph sz="quarter" idx="4"/>
          </p:nvPr>
        </p:nvSpPr>
        <p:spPr/>
        <p:txBody>
          <a:bodyPr/>
          <a:lstStyle/>
          <a:p>
            <a:r>
              <a:rPr lang="en-US" dirty="0" smtClean="0"/>
              <a:t>SF Libertarian Party</a:t>
            </a:r>
            <a:endParaRPr lang="en-US" dirty="0"/>
          </a:p>
        </p:txBody>
      </p:sp>
      <p:sp>
        <p:nvSpPr>
          <p:cNvPr id="4" name="Text Placeholder 3"/>
          <p:cNvSpPr>
            <a:spLocks noGrp="1"/>
          </p:cNvSpPr>
          <p:nvPr>
            <p:ph type="body" idx="1"/>
          </p:nvPr>
        </p:nvSpPr>
        <p:spPr/>
        <p:txBody>
          <a:bodyPr/>
          <a:lstStyle/>
          <a:p>
            <a:r>
              <a:rPr lang="en-US" dirty="0" smtClean="0"/>
              <a:t>YES</a:t>
            </a:r>
            <a:endParaRPr lang="en-US" dirty="0"/>
          </a:p>
        </p:txBody>
      </p:sp>
      <p:sp>
        <p:nvSpPr>
          <p:cNvPr id="6" name="Text Placeholder 5"/>
          <p:cNvSpPr>
            <a:spLocks noGrp="1"/>
          </p:cNvSpPr>
          <p:nvPr>
            <p:ph type="body" sz="quarter" idx="3"/>
          </p:nvPr>
        </p:nvSpPr>
        <p:spPr/>
        <p:txBody>
          <a:bodyPr/>
          <a:lstStyle/>
          <a:p>
            <a:r>
              <a:rPr lang="en-US" dirty="0" smtClean="0"/>
              <a:t>NO</a:t>
            </a:r>
            <a:endParaRPr lang="en-US" dirty="0"/>
          </a:p>
        </p:txBody>
      </p:sp>
    </p:spTree>
    <p:extLst>
      <p:ext uri="{BB962C8B-B14F-4D97-AF65-F5344CB8AC3E}">
        <p14:creationId xmlns:p14="http://schemas.microsoft.com/office/powerpoint/2010/main" xmlns="" val="1257921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PROP E</a:t>
            </a:r>
            <a:endParaRPr lang="en-US" sz="4800" dirty="0"/>
          </a:p>
        </p:txBody>
      </p:sp>
      <p:sp>
        <p:nvSpPr>
          <p:cNvPr id="3" name="Text Placeholder 2"/>
          <p:cNvSpPr>
            <a:spLocks noGrp="1"/>
          </p:cNvSpPr>
          <p:nvPr>
            <p:ph type="body" idx="1"/>
          </p:nvPr>
        </p:nvSpPr>
        <p:spPr/>
        <p:txBody>
          <a:bodyPr>
            <a:normAutofit/>
          </a:bodyPr>
          <a:lstStyle/>
          <a:p>
            <a:r>
              <a:rPr lang="en-US" sz="2400" dirty="0" smtClean="0"/>
              <a:t>Tax on Sugar-Sweetened Beverages</a:t>
            </a:r>
            <a:endParaRPr lang="en-US" sz="2400" dirty="0"/>
          </a:p>
        </p:txBody>
      </p:sp>
    </p:spTree>
    <p:extLst>
      <p:ext uri="{BB962C8B-B14F-4D97-AF65-F5344CB8AC3E}">
        <p14:creationId xmlns:p14="http://schemas.microsoft.com/office/powerpoint/2010/main" xmlns="" val="657051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it’s on the ballot	</a:t>
            </a:r>
            <a:endParaRPr lang="en-US" dirty="0"/>
          </a:p>
        </p:txBody>
      </p:sp>
      <p:sp>
        <p:nvSpPr>
          <p:cNvPr id="3" name="Content Placeholder 2"/>
          <p:cNvSpPr>
            <a:spLocks noGrp="1"/>
          </p:cNvSpPr>
          <p:nvPr>
            <p:ph idx="1"/>
          </p:nvPr>
        </p:nvSpPr>
        <p:spPr/>
        <p:txBody>
          <a:bodyPr>
            <a:normAutofit lnSpcReduction="10000"/>
          </a:bodyPr>
          <a:lstStyle/>
          <a:p>
            <a:r>
              <a:rPr lang="en-US" dirty="0" smtClean="0"/>
              <a:t>1 in 3 children born today will develop type II diabetes if they continue the current trend in sugar-sweetened beverage consumption. Consumption of sugar-sweetened beverages is linked to myriad of serious health problems.</a:t>
            </a:r>
          </a:p>
          <a:p>
            <a:r>
              <a:rPr lang="en-US" dirty="0" smtClean="0"/>
              <a:t>If the price of a sugar-sweetened beverage goes up, people will be less likely to purchase it. Add in an education campaign on the dangers of these types of beverages and  consumption is projected to go down.</a:t>
            </a:r>
          </a:p>
          <a:p>
            <a:r>
              <a:rPr lang="en-US" dirty="0" smtClean="0"/>
              <a:t>Put on the ballot by 6 to 4 vote by Board of Supervisors</a:t>
            </a:r>
          </a:p>
          <a:p>
            <a:pPr lvl="1"/>
            <a:r>
              <a:rPr lang="en-US" dirty="0" smtClean="0"/>
              <a:t>YES: Campos, Chiu, Cohen, Farrell, Mar, Wiener</a:t>
            </a:r>
          </a:p>
          <a:p>
            <a:pPr lvl="1"/>
            <a:r>
              <a:rPr lang="en-US" dirty="0" smtClean="0"/>
              <a:t>NO: Breed, Kim, Tang, </a:t>
            </a:r>
            <a:r>
              <a:rPr lang="en-US" dirty="0" smtClean="0">
                <a:solidFill>
                  <a:schemeClr val="accent5"/>
                </a:solidFill>
              </a:rPr>
              <a:t>Yee</a:t>
            </a:r>
          </a:p>
          <a:p>
            <a:pPr lvl="1"/>
            <a:r>
              <a:rPr lang="en-US" dirty="0" smtClean="0"/>
              <a:t>EXCUSED: Avalos</a:t>
            </a:r>
            <a:endParaRPr lang="en-US" dirty="0"/>
          </a:p>
        </p:txBody>
      </p:sp>
    </p:spTree>
    <p:extLst>
      <p:ext uri="{BB962C8B-B14F-4D97-AF65-F5344CB8AC3E}">
        <p14:creationId xmlns:p14="http://schemas.microsoft.com/office/powerpoint/2010/main" xmlns="" val="2923097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sp>
        <p:nvSpPr>
          <p:cNvPr id="3" name="Content Placeholder 2"/>
          <p:cNvSpPr>
            <a:spLocks noGrp="1"/>
          </p:cNvSpPr>
          <p:nvPr>
            <p:ph idx="1"/>
          </p:nvPr>
        </p:nvSpPr>
        <p:spPr/>
        <p:txBody>
          <a:bodyPr>
            <a:normAutofit lnSpcReduction="10000"/>
          </a:bodyPr>
          <a:lstStyle/>
          <a:p>
            <a:r>
              <a:rPr lang="en-US" dirty="0" smtClean="0"/>
              <a:t>Places a tax of 2 cents per ounce on sugar-sweetened beverages; distributors would be responsible for paying the tax</a:t>
            </a:r>
          </a:p>
          <a:p>
            <a:r>
              <a:rPr lang="en-US" dirty="0" smtClean="0"/>
              <a:t>Sugar-sweetened beverage = contains </a:t>
            </a:r>
            <a:r>
              <a:rPr lang="en-US" b="1" dirty="0" smtClean="0"/>
              <a:t>added sugar </a:t>
            </a:r>
            <a:r>
              <a:rPr lang="en-US" dirty="0" smtClean="0"/>
              <a:t>and </a:t>
            </a:r>
            <a:r>
              <a:rPr lang="en-US" b="1" dirty="0" smtClean="0"/>
              <a:t>25 or more calories per 12 ounces</a:t>
            </a:r>
            <a:r>
              <a:rPr lang="en-US" dirty="0" smtClean="0"/>
              <a:t>, including some soft drinks, sports, drinks, iced tea, juice drinks, and energy drinks</a:t>
            </a:r>
          </a:p>
          <a:p>
            <a:r>
              <a:rPr lang="en-US" dirty="0" smtClean="0"/>
              <a:t>Beverages not subject to the tax, even if containing added sugar: diet sodas, milk, soy milk, rice milk, almond milk, 100% fruit/vegetable juices, infant formula, meal replacements, supplemental nutrition beverages, syrups/powders sold for mixing to make sugar-sweetened beverages</a:t>
            </a:r>
            <a:endParaRPr lang="en-US" dirty="0"/>
          </a:p>
        </p:txBody>
      </p:sp>
    </p:spTree>
    <p:extLst>
      <p:ext uri="{BB962C8B-B14F-4D97-AF65-F5344CB8AC3E}">
        <p14:creationId xmlns:p14="http://schemas.microsoft.com/office/powerpoint/2010/main" xmlns="" val="1966336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funds will be used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Projected to generate between $35M to $54M annually</a:t>
            </a:r>
          </a:p>
          <a:p>
            <a:r>
              <a:rPr lang="en-US" dirty="0"/>
              <a:t>Funds must be used only for new or expanded </a:t>
            </a:r>
            <a:r>
              <a:rPr lang="en-US" dirty="0" smtClean="0"/>
              <a:t>programs</a:t>
            </a:r>
          </a:p>
          <a:p>
            <a:r>
              <a:rPr lang="en-US" dirty="0" smtClean="0"/>
              <a:t>40% to SFUSD for student nutrition services and expansion/improvement of physical education programs</a:t>
            </a:r>
          </a:p>
          <a:p>
            <a:r>
              <a:rPr lang="en-US" dirty="0" smtClean="0"/>
              <a:t>25% to Recreation and Park Department for recreation centers and organized sports and athletics, with priority given to programs serving low-income and underserved communities</a:t>
            </a:r>
          </a:p>
          <a:p>
            <a:r>
              <a:rPr lang="en-US" dirty="0" smtClean="0"/>
              <a:t>25% to Department of Public Health and Public Utilities Commission for healthy food access initiatives (water filling stations, oral health, public education campaigns, etc.)</a:t>
            </a:r>
          </a:p>
          <a:p>
            <a:r>
              <a:rPr lang="en-US" dirty="0" smtClean="0"/>
              <a:t>10% to Department of Public Health for community grant programs in health-related areas</a:t>
            </a:r>
          </a:p>
        </p:txBody>
      </p:sp>
    </p:spTree>
    <p:extLst>
      <p:ext uri="{BB962C8B-B14F-4D97-AF65-F5344CB8AC3E}">
        <p14:creationId xmlns:p14="http://schemas.microsoft.com/office/powerpoint/2010/main" xmlns="" val="954510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Oversight and Management</a:t>
            </a:r>
            <a:endParaRPr lang="en-US" dirty="0"/>
          </a:p>
        </p:txBody>
      </p:sp>
      <p:sp>
        <p:nvSpPr>
          <p:cNvPr id="3" name="Content Placeholder 2"/>
          <p:cNvSpPr>
            <a:spLocks noGrp="1"/>
          </p:cNvSpPr>
          <p:nvPr>
            <p:ph idx="1"/>
          </p:nvPr>
        </p:nvSpPr>
        <p:spPr/>
        <p:txBody>
          <a:bodyPr/>
          <a:lstStyle/>
          <a:p>
            <a:r>
              <a:rPr lang="en-US" dirty="0" smtClean="0"/>
              <a:t>15-member Healthy Nutrition and Physical Activity Access Fund Committee would advise the Mayor, the Board of Supervisors and City departments on spending recommendations and to review effectiveness in addressing goals of the legislation – committee comprised of public health professionals, community reps, parents, youth, and city </a:t>
            </a:r>
            <a:r>
              <a:rPr lang="en-US" dirty="0" err="1" smtClean="0"/>
              <a:t>dept</a:t>
            </a:r>
            <a:r>
              <a:rPr lang="en-US" dirty="0" smtClean="0"/>
              <a:t> reps</a:t>
            </a:r>
          </a:p>
          <a:p>
            <a:r>
              <a:rPr lang="en-US" b="1" dirty="0" smtClean="0"/>
              <a:t>Ballot Measure requires two-thirds vote to pass</a:t>
            </a:r>
            <a:endParaRPr lang="en-US" b="1" dirty="0"/>
          </a:p>
        </p:txBody>
      </p:sp>
    </p:spTree>
    <p:extLst>
      <p:ext uri="{BB962C8B-B14F-4D97-AF65-F5344CB8AC3E}">
        <p14:creationId xmlns:p14="http://schemas.microsoft.com/office/powerpoint/2010/main" xmlns="" val="4119715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Endorsements</a:t>
            </a:r>
            <a:endParaRPr lang="en-US" dirty="0"/>
          </a:p>
        </p:txBody>
      </p:sp>
      <p:sp>
        <p:nvSpPr>
          <p:cNvPr id="6" name="Content Placeholder 5"/>
          <p:cNvSpPr>
            <a:spLocks noGrp="1"/>
          </p:cNvSpPr>
          <p:nvPr>
            <p:ph sz="half" idx="2"/>
          </p:nvPr>
        </p:nvSpPr>
        <p:spPr/>
        <p:txBody>
          <a:bodyPr>
            <a:normAutofit fontScale="62500" lnSpcReduction="20000"/>
          </a:bodyPr>
          <a:lstStyle/>
          <a:p>
            <a:r>
              <a:rPr lang="en-US" dirty="0" smtClean="0"/>
              <a:t>Medical community, including American Heart Association,  CA Medical Association, CA Dental Association, etc.</a:t>
            </a:r>
          </a:p>
          <a:p>
            <a:r>
              <a:rPr lang="en-US" dirty="0" smtClean="0"/>
              <a:t>Education community, including Board of Education, teachers union,  SF Parent PAC, San Francisco PTA, PPS, etc.</a:t>
            </a:r>
          </a:p>
          <a:p>
            <a:r>
              <a:rPr lang="en-US" dirty="0" smtClean="0"/>
              <a:t>SF Parks Alliance, League of Conservation Voters, Trust for Public Land</a:t>
            </a:r>
          </a:p>
          <a:p>
            <a:r>
              <a:rPr lang="en-US" dirty="0" smtClean="0"/>
              <a:t>Project Open Hand, SF-Marin Food Bank</a:t>
            </a:r>
          </a:p>
          <a:p>
            <a:r>
              <a:rPr lang="en-US" dirty="0" smtClean="0"/>
              <a:t>Sen. Mark Leno, </a:t>
            </a:r>
            <a:r>
              <a:rPr lang="en-US" dirty="0" err="1" smtClean="0"/>
              <a:t>Assem</a:t>
            </a:r>
            <a:r>
              <a:rPr lang="en-US" dirty="0" smtClean="0"/>
              <a:t>. Phil Ting &amp; Tom </a:t>
            </a:r>
            <a:r>
              <a:rPr lang="en-US" dirty="0" err="1" smtClean="0"/>
              <a:t>Ammiano</a:t>
            </a:r>
            <a:r>
              <a:rPr lang="en-US" dirty="0" smtClean="0"/>
              <a:t>, 8 SF Supervisors, Former Mayor Art Agnos, etc.</a:t>
            </a:r>
          </a:p>
          <a:p>
            <a:r>
              <a:rPr lang="en-US" dirty="0" smtClean="0"/>
              <a:t>Labor Community, including SEIU 1021, United Food and Commercial Workers 648</a:t>
            </a:r>
          </a:p>
          <a:p>
            <a:r>
              <a:rPr lang="en-US" dirty="0" smtClean="0"/>
              <a:t>Many more individuals and organizations</a:t>
            </a:r>
            <a:endParaRPr lang="en-US" dirty="0"/>
          </a:p>
        </p:txBody>
      </p:sp>
      <p:sp>
        <p:nvSpPr>
          <p:cNvPr id="8" name="Content Placeholder 7"/>
          <p:cNvSpPr>
            <a:spLocks noGrp="1"/>
          </p:cNvSpPr>
          <p:nvPr>
            <p:ph sz="quarter" idx="4"/>
          </p:nvPr>
        </p:nvSpPr>
        <p:spPr/>
        <p:txBody>
          <a:bodyPr>
            <a:normAutofit/>
          </a:bodyPr>
          <a:lstStyle/>
          <a:p>
            <a:r>
              <a:rPr lang="en-US" sz="1600" dirty="0" smtClean="0"/>
              <a:t>American Beverage Association</a:t>
            </a:r>
          </a:p>
          <a:p>
            <a:r>
              <a:rPr lang="en-US" sz="1600" dirty="0" smtClean="0"/>
              <a:t>SF Republican Party</a:t>
            </a:r>
          </a:p>
          <a:p>
            <a:r>
              <a:rPr lang="en-US" sz="1600" dirty="0" smtClean="0"/>
              <a:t>Harvey Milk Democratic Club</a:t>
            </a:r>
          </a:p>
          <a:p>
            <a:r>
              <a:rPr lang="en-US" sz="1600" dirty="0" smtClean="0"/>
              <a:t>SF Young Democrats</a:t>
            </a:r>
          </a:p>
          <a:p>
            <a:r>
              <a:rPr lang="en-US" sz="1600" dirty="0" smtClean="0"/>
              <a:t>Chinese American Democratic Club</a:t>
            </a:r>
          </a:p>
        </p:txBody>
      </p:sp>
      <p:sp>
        <p:nvSpPr>
          <p:cNvPr id="5" name="Text Placeholder 4"/>
          <p:cNvSpPr>
            <a:spLocks noGrp="1"/>
          </p:cNvSpPr>
          <p:nvPr>
            <p:ph type="body" idx="1"/>
          </p:nvPr>
        </p:nvSpPr>
        <p:spPr/>
        <p:txBody>
          <a:bodyPr/>
          <a:lstStyle/>
          <a:p>
            <a:r>
              <a:rPr lang="en-US" dirty="0" smtClean="0"/>
              <a:t>YES</a:t>
            </a:r>
            <a:endParaRPr lang="en-US" dirty="0"/>
          </a:p>
        </p:txBody>
      </p:sp>
      <p:sp>
        <p:nvSpPr>
          <p:cNvPr id="7" name="Text Placeholder 6"/>
          <p:cNvSpPr>
            <a:spLocks noGrp="1"/>
          </p:cNvSpPr>
          <p:nvPr>
            <p:ph type="body" sz="quarter" idx="3"/>
          </p:nvPr>
        </p:nvSpPr>
        <p:spPr/>
        <p:txBody>
          <a:bodyPr/>
          <a:lstStyle/>
          <a:p>
            <a:r>
              <a:rPr lang="en-US" dirty="0" smtClean="0"/>
              <a:t>NO</a:t>
            </a:r>
            <a:endParaRPr lang="en-US" dirty="0"/>
          </a:p>
        </p:txBody>
      </p:sp>
    </p:spTree>
    <p:extLst>
      <p:ext uri="{BB962C8B-B14F-4D97-AF65-F5344CB8AC3E}">
        <p14:creationId xmlns:p14="http://schemas.microsoft.com/office/powerpoint/2010/main" xmlns="" val="4101563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t>PROP H</a:t>
            </a:r>
            <a:endParaRPr lang="en-US" sz="4800" dirty="0"/>
          </a:p>
        </p:txBody>
      </p:sp>
      <p:sp>
        <p:nvSpPr>
          <p:cNvPr id="5" name="Text Placeholder 4"/>
          <p:cNvSpPr>
            <a:spLocks noGrp="1"/>
          </p:cNvSpPr>
          <p:nvPr>
            <p:ph type="body" idx="1"/>
          </p:nvPr>
        </p:nvSpPr>
        <p:spPr/>
        <p:txBody>
          <a:bodyPr>
            <a:normAutofit/>
          </a:bodyPr>
          <a:lstStyle/>
          <a:p>
            <a:r>
              <a:rPr lang="en-US" sz="2400" dirty="0" smtClean="0"/>
              <a:t>Requiring Certain Golden Gate Park Athletic Fields To Be Kept As Grass With No Artificial Lighting</a:t>
            </a:r>
            <a:endParaRPr lang="en-US" sz="2400" dirty="0"/>
          </a:p>
        </p:txBody>
      </p:sp>
    </p:spTree>
    <p:extLst>
      <p:ext uri="{BB962C8B-B14F-4D97-AF65-F5344CB8AC3E}">
        <p14:creationId xmlns:p14="http://schemas.microsoft.com/office/powerpoint/2010/main" xmlns="" val="202470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PROP C</a:t>
            </a:r>
            <a:r>
              <a:rPr lang="en-US" sz="4800" dirty="0"/>
              <a:t> </a:t>
            </a:r>
          </a:p>
        </p:txBody>
      </p:sp>
      <p:sp>
        <p:nvSpPr>
          <p:cNvPr id="3" name="Text Placeholder 2"/>
          <p:cNvSpPr>
            <a:spLocks noGrp="1"/>
          </p:cNvSpPr>
          <p:nvPr>
            <p:ph type="body" idx="1"/>
          </p:nvPr>
        </p:nvSpPr>
        <p:spPr/>
        <p:txBody>
          <a:bodyPr>
            <a:normAutofit/>
          </a:bodyPr>
          <a:lstStyle/>
          <a:p>
            <a:r>
              <a:rPr lang="en-US" sz="2400" dirty="0"/>
              <a:t>Children’s Fund; Public Education Enrichment Fund; Children and Families Council; Rainy Day Reserve</a:t>
            </a:r>
          </a:p>
        </p:txBody>
      </p:sp>
    </p:spTree>
    <p:extLst>
      <p:ext uri="{BB962C8B-B14F-4D97-AF65-F5344CB8AC3E}">
        <p14:creationId xmlns:p14="http://schemas.microsoft.com/office/powerpoint/2010/main" xmlns="" val="2154909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it’s on the ballot</a:t>
            </a:r>
            <a:endParaRPr lang="en-US" dirty="0"/>
          </a:p>
        </p:txBody>
      </p:sp>
      <p:sp>
        <p:nvSpPr>
          <p:cNvPr id="5" name="Content Placeholder 4"/>
          <p:cNvSpPr>
            <a:spLocks noGrp="1"/>
          </p:cNvSpPr>
          <p:nvPr>
            <p:ph idx="1"/>
          </p:nvPr>
        </p:nvSpPr>
        <p:spPr/>
        <p:txBody>
          <a:bodyPr/>
          <a:lstStyle/>
          <a:p>
            <a:r>
              <a:rPr lang="en-US" dirty="0" smtClean="0"/>
              <a:t>New turf fields and related lighting for the 7-acre Beach Chalet Athletic Fields were approved by the Board of Supervisors in 2012, but opponents were not satisfied with the outcome. </a:t>
            </a:r>
            <a:r>
              <a:rPr lang="en-US" dirty="0"/>
              <a:t>T</a:t>
            </a:r>
            <a:r>
              <a:rPr lang="en-US" dirty="0" smtClean="0"/>
              <a:t>hey have appealed permit approvals and sued the city, but lost. They decided to take the question to the voters and began collecting voter signatures to put this initiative on the ballot.</a:t>
            </a:r>
          </a:p>
          <a:p>
            <a:r>
              <a:rPr lang="en-US" dirty="0" smtClean="0"/>
              <a:t>The environmental impact outweighs additional playtime for kids. </a:t>
            </a:r>
          </a:p>
          <a:p>
            <a:pPr marL="0" indent="0">
              <a:buNone/>
            </a:pPr>
            <a:endParaRPr lang="en-US" dirty="0"/>
          </a:p>
        </p:txBody>
      </p:sp>
    </p:spTree>
    <p:extLst>
      <p:ext uri="{BB962C8B-B14F-4D97-AF65-F5344CB8AC3E}">
        <p14:creationId xmlns:p14="http://schemas.microsoft.com/office/powerpoint/2010/main" xmlns="" val="768995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does</a:t>
            </a:r>
            <a:endParaRPr lang="en-US" dirty="0"/>
          </a:p>
        </p:txBody>
      </p:sp>
      <p:sp>
        <p:nvSpPr>
          <p:cNvPr id="3" name="Content Placeholder 2"/>
          <p:cNvSpPr>
            <a:spLocks noGrp="1"/>
          </p:cNvSpPr>
          <p:nvPr>
            <p:ph idx="1"/>
          </p:nvPr>
        </p:nvSpPr>
        <p:spPr/>
        <p:txBody>
          <a:bodyPr/>
          <a:lstStyle/>
          <a:p>
            <a:r>
              <a:rPr lang="en-US" dirty="0" smtClean="0"/>
              <a:t>Requires the City to keep natural grass at all athletic fields in Golden Gate Park west of Crossover Drive</a:t>
            </a:r>
          </a:p>
          <a:p>
            <a:r>
              <a:rPr lang="en-US" dirty="0" smtClean="0"/>
              <a:t>Prohibits nighttime sports field lighting in these areas</a:t>
            </a:r>
          </a:p>
          <a:p>
            <a:r>
              <a:rPr lang="en-US" dirty="0" smtClean="0"/>
              <a:t>Prop H and Prop I concern the same subject matter. </a:t>
            </a:r>
            <a:r>
              <a:rPr lang="en-US" b="1" dirty="0" smtClean="0"/>
              <a:t>If both measures are adopted by the voters (50%+1 is required), the measure approved by the least number of voters will not go into effect.</a:t>
            </a:r>
            <a:endParaRPr lang="en-US" b="1" dirty="0"/>
          </a:p>
        </p:txBody>
      </p:sp>
    </p:spTree>
    <p:extLst>
      <p:ext uri="{BB962C8B-B14F-4D97-AF65-F5344CB8AC3E}">
        <p14:creationId xmlns:p14="http://schemas.microsoft.com/office/powerpoint/2010/main" xmlns="" val="1074600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Endorsements</a:t>
            </a:r>
            <a:endParaRPr lang="en-US" dirty="0"/>
          </a:p>
        </p:txBody>
      </p:sp>
      <p:sp>
        <p:nvSpPr>
          <p:cNvPr id="3" name="Content Placeholder 2"/>
          <p:cNvSpPr>
            <a:spLocks noGrp="1"/>
          </p:cNvSpPr>
          <p:nvPr>
            <p:ph sz="half" idx="2"/>
          </p:nvPr>
        </p:nvSpPr>
        <p:spPr/>
        <p:txBody>
          <a:bodyPr>
            <a:normAutofit/>
          </a:bodyPr>
          <a:lstStyle/>
          <a:p>
            <a:r>
              <a:rPr lang="en-US" dirty="0"/>
              <a:t>Sierra Club</a:t>
            </a:r>
          </a:p>
          <a:p>
            <a:r>
              <a:rPr lang="en-US" dirty="0"/>
              <a:t>Coalition to Protect Golden Gate </a:t>
            </a:r>
            <a:r>
              <a:rPr lang="en-US" dirty="0" smtClean="0"/>
              <a:t>Park</a:t>
            </a:r>
          </a:p>
          <a:p>
            <a:r>
              <a:rPr lang="en-US" dirty="0" smtClean="0"/>
              <a:t>Friends of Lands End</a:t>
            </a:r>
          </a:p>
          <a:p>
            <a:r>
              <a:rPr lang="en-US" dirty="0" smtClean="0"/>
              <a:t>SF Ocean Edge</a:t>
            </a:r>
          </a:p>
          <a:p>
            <a:r>
              <a:rPr lang="en-US" dirty="0" smtClean="0"/>
              <a:t>SF Green Party</a:t>
            </a:r>
          </a:p>
          <a:p>
            <a:r>
              <a:rPr lang="en-US" dirty="0" smtClean="0"/>
              <a:t>Richmond Community Association</a:t>
            </a:r>
            <a:endParaRPr lang="en-US" dirty="0"/>
          </a:p>
          <a:p>
            <a:endParaRPr lang="en-US" dirty="0"/>
          </a:p>
        </p:txBody>
      </p:sp>
      <p:sp>
        <p:nvSpPr>
          <p:cNvPr id="4" name="Content Placeholder 3"/>
          <p:cNvSpPr>
            <a:spLocks noGrp="1"/>
          </p:cNvSpPr>
          <p:nvPr>
            <p:ph sz="quarter" idx="4"/>
          </p:nvPr>
        </p:nvSpPr>
        <p:spPr/>
        <p:txBody>
          <a:bodyPr>
            <a:normAutofit fontScale="92500" lnSpcReduction="20000"/>
          </a:bodyPr>
          <a:lstStyle/>
          <a:p>
            <a:r>
              <a:rPr lang="en-US" dirty="0"/>
              <a:t>Senator Dianne Feinstein</a:t>
            </a:r>
          </a:p>
          <a:p>
            <a:r>
              <a:rPr lang="en-US" dirty="0"/>
              <a:t>Mayor Ed Lee, 9 Supervisors</a:t>
            </a:r>
          </a:p>
          <a:p>
            <a:r>
              <a:rPr lang="en-US" dirty="0"/>
              <a:t>San Francisco Democratic Party</a:t>
            </a:r>
          </a:p>
          <a:p>
            <a:r>
              <a:rPr lang="en-US" dirty="0"/>
              <a:t>SF Parks Alliance, The Trust for Public Land</a:t>
            </a:r>
          </a:p>
          <a:p>
            <a:r>
              <a:rPr lang="en-US" dirty="0"/>
              <a:t>Alliance for Jobs, SPUR, SF Police Activities League</a:t>
            </a:r>
          </a:p>
          <a:p>
            <a:r>
              <a:rPr lang="en-US" dirty="0"/>
              <a:t>SF Parent </a:t>
            </a:r>
            <a:r>
              <a:rPr lang="en-US" dirty="0" smtClean="0"/>
              <a:t>PAC</a:t>
            </a:r>
          </a:p>
          <a:p>
            <a:r>
              <a:rPr lang="en-US" dirty="0" smtClean="0"/>
              <a:t>SF Chamber of Commerce</a:t>
            </a:r>
            <a:endParaRPr lang="en-US" dirty="0"/>
          </a:p>
          <a:p>
            <a:endParaRPr lang="en-US" dirty="0"/>
          </a:p>
        </p:txBody>
      </p:sp>
      <p:sp>
        <p:nvSpPr>
          <p:cNvPr id="5" name="Text Placeholder 4"/>
          <p:cNvSpPr>
            <a:spLocks noGrp="1"/>
          </p:cNvSpPr>
          <p:nvPr>
            <p:ph type="body" idx="1"/>
          </p:nvPr>
        </p:nvSpPr>
        <p:spPr/>
        <p:txBody>
          <a:bodyPr/>
          <a:lstStyle/>
          <a:p>
            <a:r>
              <a:rPr lang="en-US" dirty="0" smtClean="0"/>
              <a:t>YES</a:t>
            </a:r>
            <a:endParaRPr lang="en-US" dirty="0"/>
          </a:p>
        </p:txBody>
      </p:sp>
      <p:sp>
        <p:nvSpPr>
          <p:cNvPr id="6" name="Text Placeholder 5"/>
          <p:cNvSpPr>
            <a:spLocks noGrp="1"/>
          </p:cNvSpPr>
          <p:nvPr>
            <p:ph type="body" sz="quarter" idx="3"/>
          </p:nvPr>
        </p:nvSpPr>
        <p:spPr/>
        <p:txBody>
          <a:bodyPr/>
          <a:lstStyle/>
          <a:p>
            <a:r>
              <a:rPr lang="en-US" dirty="0" smtClean="0"/>
              <a:t>NO</a:t>
            </a:r>
            <a:endParaRPr lang="en-US" dirty="0"/>
          </a:p>
        </p:txBody>
      </p:sp>
    </p:spTree>
    <p:extLst>
      <p:ext uri="{BB962C8B-B14F-4D97-AF65-F5344CB8AC3E}">
        <p14:creationId xmlns:p14="http://schemas.microsoft.com/office/powerpoint/2010/main" xmlns="" val="3581121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PROP I</a:t>
            </a:r>
            <a:endParaRPr lang="en-US" sz="4800" dirty="0"/>
          </a:p>
        </p:txBody>
      </p:sp>
      <p:sp>
        <p:nvSpPr>
          <p:cNvPr id="3" name="Text Placeholder 2"/>
          <p:cNvSpPr>
            <a:spLocks noGrp="1"/>
          </p:cNvSpPr>
          <p:nvPr>
            <p:ph type="body" idx="1"/>
          </p:nvPr>
        </p:nvSpPr>
        <p:spPr/>
        <p:txBody>
          <a:bodyPr>
            <a:normAutofit/>
          </a:bodyPr>
          <a:lstStyle/>
          <a:p>
            <a:r>
              <a:rPr lang="en-US" sz="2400" dirty="0" smtClean="0"/>
              <a:t>Renovation of Playgrounds, Walking Trails, and Athletic Fields</a:t>
            </a:r>
            <a:endParaRPr lang="en-US" sz="2400" dirty="0"/>
          </a:p>
        </p:txBody>
      </p:sp>
    </p:spTree>
    <p:extLst>
      <p:ext uri="{BB962C8B-B14F-4D97-AF65-F5344CB8AC3E}">
        <p14:creationId xmlns:p14="http://schemas.microsoft.com/office/powerpoint/2010/main" xmlns="" val="498608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it’s on the ballot</a:t>
            </a:r>
            <a:endParaRPr lang="en-US" dirty="0"/>
          </a:p>
        </p:txBody>
      </p:sp>
      <p:sp>
        <p:nvSpPr>
          <p:cNvPr id="3" name="Content Placeholder 2"/>
          <p:cNvSpPr>
            <a:spLocks noGrp="1"/>
          </p:cNvSpPr>
          <p:nvPr>
            <p:ph idx="1"/>
          </p:nvPr>
        </p:nvSpPr>
        <p:spPr/>
        <p:txBody>
          <a:bodyPr>
            <a:normAutofit lnSpcReduction="10000"/>
          </a:bodyPr>
          <a:lstStyle/>
          <a:p>
            <a:r>
              <a:rPr lang="en-US" dirty="0" smtClean="0"/>
              <a:t>City officials (Breed, Chiu, Farrell, Mar, Tang, Wiener, Yee) responded to Prop H by placing Prop I, a pro-turf measure, on the November ballot.</a:t>
            </a:r>
          </a:p>
          <a:p>
            <a:r>
              <a:rPr lang="en-US" dirty="0" smtClean="0"/>
              <a:t>The question at hand was supported by 10 of 11 Supervisors in 2012. The Planning Commission, the board of permit appeals, and the California Coastal Commission have signed off on the plans. The environmental impact review has been upheld in court.</a:t>
            </a:r>
          </a:p>
          <a:p>
            <a:r>
              <a:rPr lang="en-US" dirty="0" smtClean="0"/>
              <a:t>Artificial turf is easier to maintain than real grass and can take more abuse; existing Beach Chalet fields can’t be used when wet and are closed much of the year. Additionally, there is a shortage of playing fields for the City’s youth.</a:t>
            </a:r>
            <a:endParaRPr lang="en-US" dirty="0"/>
          </a:p>
        </p:txBody>
      </p:sp>
    </p:spTree>
    <p:extLst>
      <p:ext uri="{BB962C8B-B14F-4D97-AF65-F5344CB8AC3E}">
        <p14:creationId xmlns:p14="http://schemas.microsoft.com/office/powerpoint/2010/main" xmlns="" val="4013348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does</a:t>
            </a:r>
            <a:endParaRPr lang="en-US" dirty="0"/>
          </a:p>
        </p:txBody>
      </p:sp>
      <p:sp>
        <p:nvSpPr>
          <p:cNvPr id="3" name="Content Placeholder 2"/>
          <p:cNvSpPr>
            <a:spLocks noGrp="1"/>
          </p:cNvSpPr>
          <p:nvPr>
            <p:ph idx="1"/>
          </p:nvPr>
        </p:nvSpPr>
        <p:spPr/>
        <p:txBody>
          <a:bodyPr>
            <a:normAutofit lnSpcReduction="10000"/>
          </a:bodyPr>
          <a:lstStyle/>
          <a:p>
            <a:r>
              <a:rPr lang="en-US" dirty="0" smtClean="0"/>
              <a:t>Amends the Park Code so that the City shall allow renovations to any children’s playground, walking trail or athletic fields if the renovation satisfies the following conditions:</a:t>
            </a:r>
          </a:p>
          <a:p>
            <a:pPr lvl="1"/>
            <a:r>
              <a:rPr lang="en-US" dirty="0" smtClean="0"/>
              <a:t>Rec and Park </a:t>
            </a:r>
            <a:r>
              <a:rPr lang="en-US" dirty="0" err="1" smtClean="0"/>
              <a:t>Dept</a:t>
            </a:r>
            <a:r>
              <a:rPr lang="en-US" dirty="0" smtClean="0"/>
              <a:t> has determined that the renovation would double the public’s use; and</a:t>
            </a:r>
          </a:p>
          <a:p>
            <a:pPr lvl="1"/>
            <a:r>
              <a:rPr lang="en-US" dirty="0" smtClean="0"/>
              <a:t>An environmental impact report has been certified if required by law</a:t>
            </a:r>
          </a:p>
          <a:p>
            <a:r>
              <a:rPr lang="en-US" dirty="0" smtClean="0"/>
              <a:t>Renovations could include installing artificial turf or nighttime lighting on athletic fields</a:t>
            </a:r>
          </a:p>
          <a:p>
            <a:r>
              <a:rPr lang="en-US" dirty="0" smtClean="0"/>
              <a:t>The Board of Supervisors could by two-thirds’ vote amend this ordinance without voter approval</a:t>
            </a:r>
            <a:endParaRPr lang="en-US" dirty="0"/>
          </a:p>
        </p:txBody>
      </p:sp>
    </p:spTree>
    <p:extLst>
      <p:ext uri="{BB962C8B-B14F-4D97-AF65-F5344CB8AC3E}">
        <p14:creationId xmlns:p14="http://schemas.microsoft.com/office/powerpoint/2010/main" xmlns="" val="1804724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Endorsements</a:t>
            </a:r>
            <a:endParaRPr lang="en-US" dirty="0"/>
          </a:p>
        </p:txBody>
      </p:sp>
      <p:sp>
        <p:nvSpPr>
          <p:cNvPr id="3" name="Content Placeholder 2"/>
          <p:cNvSpPr>
            <a:spLocks noGrp="1"/>
          </p:cNvSpPr>
          <p:nvPr>
            <p:ph sz="half" idx="2"/>
          </p:nvPr>
        </p:nvSpPr>
        <p:spPr/>
        <p:txBody>
          <a:bodyPr>
            <a:normAutofit fontScale="92500" lnSpcReduction="20000"/>
          </a:bodyPr>
          <a:lstStyle/>
          <a:p>
            <a:r>
              <a:rPr lang="en-US" dirty="0"/>
              <a:t>Senator Dianne Feinstein</a:t>
            </a:r>
          </a:p>
          <a:p>
            <a:r>
              <a:rPr lang="en-US" dirty="0"/>
              <a:t>Mayor Ed Lee, 9 Supervisors</a:t>
            </a:r>
          </a:p>
          <a:p>
            <a:r>
              <a:rPr lang="en-US" dirty="0"/>
              <a:t>San Francisco Democratic Party</a:t>
            </a:r>
          </a:p>
          <a:p>
            <a:r>
              <a:rPr lang="en-US" dirty="0"/>
              <a:t>SF Parks Alliance, The Trust for Public Land</a:t>
            </a:r>
          </a:p>
          <a:p>
            <a:r>
              <a:rPr lang="en-US" dirty="0"/>
              <a:t>Alliance for Jobs, SPUR, SF Police Activities League</a:t>
            </a:r>
          </a:p>
          <a:p>
            <a:r>
              <a:rPr lang="en-US" dirty="0"/>
              <a:t>SF Parent </a:t>
            </a:r>
            <a:r>
              <a:rPr lang="en-US" dirty="0" smtClean="0"/>
              <a:t>PAC</a:t>
            </a:r>
          </a:p>
          <a:p>
            <a:r>
              <a:rPr lang="en-US" dirty="0" smtClean="0"/>
              <a:t>SF Chamber of Commerce</a:t>
            </a:r>
            <a:endParaRPr lang="en-US" dirty="0"/>
          </a:p>
        </p:txBody>
      </p:sp>
      <p:sp>
        <p:nvSpPr>
          <p:cNvPr id="4" name="Content Placeholder 3"/>
          <p:cNvSpPr>
            <a:spLocks noGrp="1"/>
          </p:cNvSpPr>
          <p:nvPr>
            <p:ph sz="quarter" idx="4"/>
          </p:nvPr>
        </p:nvSpPr>
        <p:spPr/>
        <p:txBody>
          <a:bodyPr/>
          <a:lstStyle/>
          <a:p>
            <a:r>
              <a:rPr lang="en-US" dirty="0"/>
              <a:t>Sierra Club</a:t>
            </a:r>
          </a:p>
          <a:p>
            <a:r>
              <a:rPr lang="en-US" dirty="0"/>
              <a:t>Coalition to Protect Golden Gate Park</a:t>
            </a:r>
          </a:p>
          <a:p>
            <a:r>
              <a:rPr lang="en-US" dirty="0"/>
              <a:t>Friends of Lands End</a:t>
            </a:r>
          </a:p>
          <a:p>
            <a:r>
              <a:rPr lang="en-US" dirty="0"/>
              <a:t>SF Ocean Edge</a:t>
            </a:r>
          </a:p>
          <a:p>
            <a:r>
              <a:rPr lang="en-US" dirty="0"/>
              <a:t>SF Green Party</a:t>
            </a:r>
          </a:p>
          <a:p>
            <a:r>
              <a:rPr lang="en-US" dirty="0"/>
              <a:t>Richmond Community Association</a:t>
            </a:r>
          </a:p>
        </p:txBody>
      </p:sp>
      <p:sp>
        <p:nvSpPr>
          <p:cNvPr id="5" name="Text Placeholder 4"/>
          <p:cNvSpPr>
            <a:spLocks noGrp="1"/>
          </p:cNvSpPr>
          <p:nvPr>
            <p:ph type="body" idx="1"/>
          </p:nvPr>
        </p:nvSpPr>
        <p:spPr/>
        <p:txBody>
          <a:bodyPr/>
          <a:lstStyle/>
          <a:p>
            <a:r>
              <a:rPr lang="en-US" dirty="0" smtClean="0"/>
              <a:t>YES</a:t>
            </a:r>
            <a:endParaRPr lang="en-US" dirty="0"/>
          </a:p>
        </p:txBody>
      </p:sp>
      <p:sp>
        <p:nvSpPr>
          <p:cNvPr id="6" name="Text Placeholder 5"/>
          <p:cNvSpPr>
            <a:spLocks noGrp="1"/>
          </p:cNvSpPr>
          <p:nvPr>
            <p:ph type="body" sz="quarter" idx="3"/>
          </p:nvPr>
        </p:nvSpPr>
        <p:spPr/>
        <p:txBody>
          <a:bodyPr/>
          <a:lstStyle/>
          <a:p>
            <a:r>
              <a:rPr lang="en-US" dirty="0" smtClean="0"/>
              <a:t>NO</a:t>
            </a:r>
            <a:endParaRPr lang="en-US" dirty="0"/>
          </a:p>
        </p:txBody>
      </p:sp>
    </p:spTree>
    <p:extLst>
      <p:ext uri="{BB962C8B-B14F-4D97-AF65-F5344CB8AC3E}">
        <p14:creationId xmlns:p14="http://schemas.microsoft.com/office/powerpoint/2010/main" xmlns="" val="223639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it’s on the ballot</a:t>
            </a:r>
            <a:endParaRPr lang="en-US" dirty="0"/>
          </a:p>
        </p:txBody>
      </p:sp>
      <p:sp>
        <p:nvSpPr>
          <p:cNvPr id="3" name="Content Placeholder 2"/>
          <p:cNvSpPr>
            <a:spLocks noGrp="1"/>
          </p:cNvSpPr>
          <p:nvPr>
            <p:ph idx="1"/>
          </p:nvPr>
        </p:nvSpPr>
        <p:spPr/>
        <p:txBody>
          <a:bodyPr/>
          <a:lstStyle/>
          <a:p>
            <a:r>
              <a:rPr lang="en-US" dirty="0" smtClean="0"/>
              <a:t>The Children’s Fund and Public Education Enrichment Fund are set to expire June 30, 2016 and June 30, 2015, respectively. Prop C protects San Francisco from losing $125M in funding for our schools and critical programs for children and youth.</a:t>
            </a:r>
          </a:p>
          <a:p>
            <a:r>
              <a:rPr lang="en-US" dirty="0" smtClean="0"/>
              <a:t>Services for children and youth must be better coordinated and strategic. This initiative formalizes a plan to ensure that no matter who sits in leadership positions, coordination will happen.</a:t>
            </a:r>
          </a:p>
          <a:p>
            <a:r>
              <a:rPr lang="en-US" dirty="0" smtClean="0"/>
              <a:t>Placed on </a:t>
            </a:r>
            <a:r>
              <a:rPr lang="en-US" dirty="0"/>
              <a:t>the ballot in a unanimous 11-0 vote by the San Francisco Board of Supervisors</a:t>
            </a:r>
          </a:p>
          <a:p>
            <a:endParaRPr lang="en-US" dirty="0"/>
          </a:p>
        </p:txBody>
      </p:sp>
    </p:spTree>
    <p:extLst>
      <p:ext uri="{BB962C8B-B14F-4D97-AF65-F5344CB8AC3E}">
        <p14:creationId xmlns:p14="http://schemas.microsoft.com/office/powerpoint/2010/main" xmlns="" val="114123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CHILDREN’S FUND </a:t>
            </a:r>
            <a:br>
              <a:rPr lang="en-US" dirty="0"/>
            </a:br>
            <a:r>
              <a:rPr lang="en-US" dirty="0" smtClean="0"/>
              <a:t>The </a:t>
            </a:r>
            <a:r>
              <a:rPr lang="en-US" dirty="0"/>
              <a:t>Way It Is </a:t>
            </a:r>
            <a:r>
              <a:rPr lang="en-US" dirty="0" smtClean="0"/>
              <a:t>Now</a:t>
            </a:r>
            <a:endParaRPr lang="en-US" dirty="0"/>
          </a:p>
        </p:txBody>
      </p:sp>
      <p:sp>
        <p:nvSpPr>
          <p:cNvPr id="3" name="Content Placeholder 2"/>
          <p:cNvSpPr>
            <a:spLocks noGrp="1"/>
          </p:cNvSpPr>
          <p:nvPr>
            <p:ph idx="1"/>
          </p:nvPr>
        </p:nvSpPr>
        <p:spPr/>
        <p:txBody>
          <a:bodyPr>
            <a:normAutofit lnSpcReduction="10000"/>
          </a:bodyPr>
          <a:lstStyle/>
          <a:p>
            <a:r>
              <a:rPr lang="en-US" dirty="0" smtClean="0"/>
              <a:t>Created in 1991, receives dedicated portion of the property tax that the City collects each year (3 cents for each $100 assessed property value)</a:t>
            </a:r>
          </a:p>
          <a:p>
            <a:r>
              <a:rPr lang="en-US" dirty="0" smtClean="0"/>
              <a:t>Provides services for children under 18 years of age, including child care, health services, job training, social services, educational, recreational, and cultural programs, and delinquency prevention services</a:t>
            </a:r>
          </a:p>
          <a:p>
            <a:r>
              <a:rPr lang="en-US" dirty="0" smtClean="0"/>
              <a:t>FY14, City deposits $49M into fund</a:t>
            </a:r>
          </a:p>
          <a:p>
            <a:r>
              <a:rPr lang="en-US" dirty="0" smtClean="0"/>
              <a:t>DCYF administers the fund and the Mayor appoints a 15-member advisory committee</a:t>
            </a:r>
          </a:p>
          <a:p>
            <a:r>
              <a:rPr lang="en-US" dirty="0" smtClean="0"/>
              <a:t>Expires June 30, 2016</a:t>
            </a:r>
            <a:endParaRPr lang="en-US" dirty="0"/>
          </a:p>
        </p:txBody>
      </p:sp>
    </p:spTree>
    <p:extLst>
      <p:ext uri="{BB962C8B-B14F-4D97-AF65-F5344CB8AC3E}">
        <p14:creationId xmlns:p14="http://schemas.microsoft.com/office/powerpoint/2010/main" xmlns="" val="1016537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CHILDREN’S FUND</a:t>
            </a:r>
            <a:br>
              <a:rPr lang="en-US" dirty="0" smtClean="0"/>
            </a:br>
            <a:r>
              <a:rPr lang="en-US" dirty="0" smtClean="0"/>
              <a:t>The Proposal</a:t>
            </a:r>
            <a:endParaRPr lang="en-US" dirty="0"/>
          </a:p>
        </p:txBody>
      </p:sp>
      <p:sp>
        <p:nvSpPr>
          <p:cNvPr id="3" name="Content Placeholder 2"/>
          <p:cNvSpPr>
            <a:spLocks noGrp="1"/>
          </p:cNvSpPr>
          <p:nvPr>
            <p:ph idx="1"/>
          </p:nvPr>
        </p:nvSpPr>
        <p:spPr/>
        <p:txBody>
          <a:bodyPr>
            <a:normAutofit fontScale="92500"/>
          </a:bodyPr>
          <a:lstStyle/>
          <a:p>
            <a:r>
              <a:rPr lang="en-US" dirty="0" smtClean="0"/>
              <a:t>Extend the Children’s Fund and property tax set-aside for 25 years, until June 30, 2041 and change name to “Children and Youth Fund”</a:t>
            </a:r>
          </a:p>
          <a:p>
            <a:r>
              <a:rPr lang="en-US" dirty="0" smtClean="0"/>
              <a:t>Increase the property tax set-aside gradually over the next four years to 4 cents for each $100 assessed property value. </a:t>
            </a:r>
            <a:r>
              <a:rPr lang="en-US" i="1" dirty="0" smtClean="0"/>
              <a:t>(would not increase or change property taxes; it would only affect the amount of property tax revenues set aside for the fund)</a:t>
            </a:r>
          </a:p>
          <a:p>
            <a:r>
              <a:rPr lang="en-US" dirty="0" smtClean="0"/>
              <a:t>Extend the age group served by the Children’s Fund to include “Disconnected Transitional-Aged Youth” (aged 18 - 24 years old)</a:t>
            </a:r>
          </a:p>
          <a:p>
            <a:r>
              <a:rPr lang="en-US" dirty="0" smtClean="0"/>
              <a:t>Change current three-year planning cycle for spending to a five-year cycle, and set out additional steps in the cycle </a:t>
            </a:r>
          </a:p>
        </p:txBody>
      </p:sp>
    </p:spTree>
    <p:extLst>
      <p:ext uri="{BB962C8B-B14F-4D97-AF65-F5344CB8AC3E}">
        <p14:creationId xmlns:p14="http://schemas.microsoft.com/office/powerpoint/2010/main" xmlns="" val="3699431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PUBLIC EDUCATION ENRICHMENT FUND: The Way It Is Now</a:t>
            </a:r>
            <a:endParaRPr lang="en-US" sz="3200" dirty="0"/>
          </a:p>
        </p:txBody>
      </p:sp>
      <p:sp>
        <p:nvSpPr>
          <p:cNvPr id="3" name="Content Placeholder 2"/>
          <p:cNvSpPr>
            <a:spLocks noGrp="1"/>
          </p:cNvSpPr>
          <p:nvPr>
            <p:ph idx="1"/>
          </p:nvPr>
        </p:nvSpPr>
        <p:spPr/>
        <p:txBody>
          <a:bodyPr/>
          <a:lstStyle/>
          <a:p>
            <a:r>
              <a:rPr lang="en-US" dirty="0" smtClean="0"/>
              <a:t>Created by voters in 2004, City contributes a certain amount to PEEF each year, based on City’s General Fund revenues</a:t>
            </a:r>
          </a:p>
          <a:p>
            <a:r>
              <a:rPr lang="en-US" dirty="0" smtClean="0"/>
              <a:t>FY14 City contributes $77.1M</a:t>
            </a:r>
          </a:p>
          <a:p>
            <a:r>
              <a:rPr lang="en-US" dirty="0" smtClean="0"/>
              <a:t>Charter requires funds be distributed as follows:</a:t>
            </a:r>
          </a:p>
          <a:p>
            <a:pPr lvl="1"/>
            <a:r>
              <a:rPr lang="en-US" dirty="0" smtClean="0"/>
              <a:t>One-third to SFUSD for arts, music, sports, and library (SLAM)</a:t>
            </a:r>
          </a:p>
          <a:p>
            <a:pPr lvl="1"/>
            <a:r>
              <a:rPr lang="en-US" dirty="0" smtClean="0"/>
              <a:t>One-third to First Five Commission for universal preschool programs for 4-year-olds</a:t>
            </a:r>
          </a:p>
          <a:p>
            <a:pPr lvl="1"/>
            <a:r>
              <a:rPr lang="en-US" dirty="0" smtClean="0"/>
              <a:t>One-third to the School District for general education purposes (the 3</a:t>
            </a:r>
            <a:r>
              <a:rPr lang="en-US" baseline="30000" dirty="0" smtClean="0"/>
              <a:t>rd</a:t>
            </a:r>
            <a:r>
              <a:rPr lang="en-US" dirty="0" smtClean="0"/>
              <a:t> third, mostly used for student support services)</a:t>
            </a:r>
          </a:p>
          <a:p>
            <a:r>
              <a:rPr lang="en-US" dirty="0" smtClean="0"/>
              <a:t>PEEF will expire on June 30, 2015</a:t>
            </a:r>
            <a:endParaRPr lang="en-US" dirty="0"/>
          </a:p>
        </p:txBody>
      </p:sp>
    </p:spTree>
    <p:extLst>
      <p:ext uri="{BB962C8B-B14F-4D97-AF65-F5344CB8AC3E}">
        <p14:creationId xmlns:p14="http://schemas.microsoft.com/office/powerpoint/2010/main" xmlns="" val="37370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PUBLIC EDUCATION ENRICHMENT FUND: The Proposal</a:t>
            </a:r>
            <a:endParaRPr lang="en-US" sz="3200" dirty="0"/>
          </a:p>
        </p:txBody>
      </p:sp>
      <p:sp>
        <p:nvSpPr>
          <p:cNvPr id="3" name="Content Placeholder 2"/>
          <p:cNvSpPr>
            <a:spLocks noGrp="1"/>
          </p:cNvSpPr>
          <p:nvPr>
            <p:ph idx="1"/>
          </p:nvPr>
        </p:nvSpPr>
        <p:spPr/>
        <p:txBody>
          <a:bodyPr/>
          <a:lstStyle/>
          <a:p>
            <a:r>
              <a:rPr lang="en-US" dirty="0" smtClean="0"/>
              <a:t>Extend PEEF for 26 years, until June 30, 2041</a:t>
            </a:r>
          </a:p>
          <a:p>
            <a:r>
              <a:rPr lang="en-US" dirty="0" smtClean="0"/>
              <a:t>Extend funding for universal preschool to include 3-, 4- and 5-year-olds, but would still give priority to 4-year-olds. Funding could also be used to develop services for children from birth to three years old.</a:t>
            </a:r>
          </a:p>
          <a:p>
            <a:r>
              <a:rPr lang="en-US" dirty="0" smtClean="0"/>
              <a:t>Eliminates “in-kind” contributions by the City in 3</a:t>
            </a:r>
            <a:r>
              <a:rPr lang="en-US" baseline="30000" dirty="0" smtClean="0"/>
              <a:t>rd</a:t>
            </a:r>
            <a:r>
              <a:rPr lang="en-US" dirty="0" smtClean="0"/>
              <a:t> third</a:t>
            </a:r>
          </a:p>
          <a:p>
            <a:r>
              <a:rPr lang="en-US" dirty="0" smtClean="0"/>
              <a:t>Removes “trigger” function by which the City could reduce its contribution to the fund by 25% based on a forecasted City budget deficit of $100M or greater </a:t>
            </a:r>
          </a:p>
          <a:p>
            <a:pPr marL="0" indent="0">
              <a:buNone/>
            </a:pPr>
            <a:endParaRPr lang="en-US" dirty="0"/>
          </a:p>
        </p:txBody>
      </p:sp>
    </p:spTree>
    <p:extLst>
      <p:ext uri="{BB962C8B-B14F-4D97-AF65-F5344CB8AC3E}">
        <p14:creationId xmlns:p14="http://schemas.microsoft.com/office/powerpoint/2010/main" xmlns="" val="4085787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CHILDREN, </a:t>
            </a:r>
            <a:br>
              <a:rPr lang="en-US" dirty="0" smtClean="0"/>
            </a:br>
            <a:r>
              <a:rPr lang="en-US" dirty="0" smtClean="0"/>
              <a:t>OUR FAMILIES COUNCIL - </a:t>
            </a:r>
            <a:r>
              <a:rPr lang="en-US" b="1" dirty="0" smtClean="0"/>
              <a:t>NEW</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Creates an Our Children, Our Families Council to advise the City and School District on needs of children and families in SF and on priorities, goals, and best practices for addressing those needs</a:t>
            </a:r>
          </a:p>
          <a:p>
            <a:r>
              <a:rPr lang="en-US" dirty="0" smtClean="0"/>
              <a:t>Mayor would chair the Council, and would invite Superintendent to serve as co-chair. Other members would include heads City and SFUSD departments, and members of the community.</a:t>
            </a:r>
          </a:p>
          <a:p>
            <a:r>
              <a:rPr lang="en-US" dirty="0" smtClean="0"/>
              <a:t>Every five years, the Council would adopt an Our Children, Our Families Plan to recommend new City policies and programs for children and families in SF</a:t>
            </a:r>
          </a:p>
          <a:p>
            <a:r>
              <a:rPr lang="en-US" b="1" dirty="0" smtClean="0"/>
              <a:t>Purpose</a:t>
            </a:r>
            <a:r>
              <a:rPr lang="en-US" dirty="0" smtClean="0"/>
              <a:t> – to create a more coordinated and efficient system of services</a:t>
            </a:r>
            <a:endParaRPr lang="en-US" dirty="0"/>
          </a:p>
        </p:txBody>
      </p:sp>
    </p:spTree>
    <p:extLst>
      <p:ext uri="{BB962C8B-B14F-4D97-AF65-F5344CB8AC3E}">
        <p14:creationId xmlns:p14="http://schemas.microsoft.com/office/powerpoint/2010/main" xmlns="" val="1347119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RAINY DAY RESERVE</a:t>
            </a:r>
            <a:br>
              <a:rPr lang="en-US" dirty="0" smtClean="0"/>
            </a:br>
            <a:r>
              <a:rPr lang="en-US" dirty="0" smtClean="0"/>
              <a:t>The Way It Is Now</a:t>
            </a:r>
            <a:endParaRPr lang="en-US" dirty="0"/>
          </a:p>
        </p:txBody>
      </p:sp>
      <p:sp>
        <p:nvSpPr>
          <p:cNvPr id="3" name="Content Placeholder 2"/>
          <p:cNvSpPr>
            <a:spLocks noGrp="1"/>
          </p:cNvSpPr>
          <p:nvPr>
            <p:ph idx="1"/>
          </p:nvPr>
        </p:nvSpPr>
        <p:spPr/>
        <p:txBody>
          <a:bodyPr/>
          <a:lstStyle/>
          <a:p>
            <a:r>
              <a:rPr lang="en-US" dirty="0" smtClean="0"/>
              <a:t>The City has a Rainy Day Reserve. When City collections increase by more than 5% over the year before, the City deposits half of the amount over 5% in the Reserve.</a:t>
            </a:r>
          </a:p>
          <a:p>
            <a:r>
              <a:rPr lang="en-US" dirty="0" smtClean="0"/>
              <a:t>City may collect money out of the Reserve only when:</a:t>
            </a:r>
          </a:p>
          <a:p>
            <a:pPr lvl="1"/>
            <a:r>
              <a:rPr lang="en-US" dirty="0" smtClean="0"/>
              <a:t>It collects less money than it did in the previous year. In this case, the money would be used for City operations.</a:t>
            </a:r>
          </a:p>
          <a:p>
            <a:pPr lvl="1"/>
            <a:r>
              <a:rPr lang="en-US" dirty="0" smtClean="0"/>
              <a:t>The School District collects less money per student than in the previous year and plans significant layoffs. In this case, the City may give up to 25% of the money in the Reserve to the School District.</a:t>
            </a:r>
            <a:endParaRPr lang="en-US" dirty="0"/>
          </a:p>
        </p:txBody>
      </p:sp>
    </p:spTree>
    <p:extLst>
      <p:ext uri="{BB962C8B-B14F-4D97-AF65-F5344CB8AC3E}">
        <p14:creationId xmlns:p14="http://schemas.microsoft.com/office/powerpoint/2010/main" xmlns="" val="4063539316"/>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1184</TotalTime>
  <Words>2047</Words>
  <Application>Microsoft Office PowerPoint</Application>
  <PresentationFormat>On-screen Show (4:3)</PresentationFormat>
  <Paragraphs>155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Advantage</vt:lpstr>
      <vt:lpstr>Youth and Family Ballot Measures</vt:lpstr>
      <vt:lpstr>PROP C </vt:lpstr>
      <vt:lpstr>Why it’s on the ballot</vt:lpstr>
      <vt:lpstr>CHILDREN’S FUND  The Way It Is Now</vt:lpstr>
      <vt:lpstr>CHILDREN’S FUND The Proposal</vt:lpstr>
      <vt:lpstr>PUBLIC EDUCATION ENRICHMENT FUND: The Way It Is Now</vt:lpstr>
      <vt:lpstr>PUBLIC EDUCATION ENRICHMENT FUND: The Proposal</vt:lpstr>
      <vt:lpstr>OUR CHILDREN,  OUR FAMILIES COUNCIL - NEW</vt:lpstr>
      <vt:lpstr>RAINY DAY RESERVE The Way It Is Now</vt:lpstr>
      <vt:lpstr>RAINY DAY RESERVE The Proposal</vt:lpstr>
      <vt:lpstr>Oversight and Management</vt:lpstr>
      <vt:lpstr>Endorsements</vt:lpstr>
      <vt:lpstr>PROP E</vt:lpstr>
      <vt:lpstr>Why it’s on the ballot </vt:lpstr>
      <vt:lpstr>How it works</vt:lpstr>
      <vt:lpstr>How funds will be used</vt:lpstr>
      <vt:lpstr>Oversight and Management</vt:lpstr>
      <vt:lpstr>Endorsements</vt:lpstr>
      <vt:lpstr>PROP H</vt:lpstr>
      <vt:lpstr>Why it’s on the ballot</vt:lpstr>
      <vt:lpstr>What it does</vt:lpstr>
      <vt:lpstr>Endorsements</vt:lpstr>
      <vt:lpstr>PROP I</vt:lpstr>
      <vt:lpstr>Why it’s on the ballot</vt:lpstr>
      <vt:lpstr>What it does</vt:lpstr>
      <vt:lpstr>Endorsements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and Family Ballot Measures</dc:title>
  <dc:creator>Michelle Parker</dc:creator>
  <cp:lastModifiedBy>mszeto</cp:lastModifiedBy>
  <cp:revision>40</cp:revision>
  <dcterms:created xsi:type="dcterms:W3CDTF">2014-10-07T03:04:30Z</dcterms:created>
  <dcterms:modified xsi:type="dcterms:W3CDTF">2014-10-08T17:00:51Z</dcterms:modified>
</cp:coreProperties>
</file>